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92" r:id="rId10"/>
    <p:sldId id="293" r:id="rId11"/>
    <p:sldId id="272" r:id="rId12"/>
    <p:sldId id="288" r:id="rId13"/>
    <p:sldId id="273" r:id="rId14"/>
    <p:sldId id="264" r:id="rId15"/>
    <p:sldId id="289" r:id="rId16"/>
    <p:sldId id="290" r:id="rId17"/>
    <p:sldId id="291" r:id="rId18"/>
    <p:sldId id="271" r:id="rId19"/>
    <p:sldId id="265" r:id="rId20"/>
    <p:sldId id="274" r:id="rId21"/>
    <p:sldId id="299" r:id="rId22"/>
    <p:sldId id="283" r:id="rId23"/>
    <p:sldId id="267" r:id="rId24"/>
    <p:sldId id="287" r:id="rId25"/>
    <p:sldId id="282" r:id="rId26"/>
    <p:sldId id="270" r:id="rId27"/>
    <p:sldId id="269" r:id="rId28"/>
    <p:sldId id="300" r:id="rId29"/>
    <p:sldId id="277" r:id="rId30"/>
    <p:sldId id="279" r:id="rId31"/>
    <p:sldId id="280" r:id="rId32"/>
    <p:sldId id="284" r:id="rId33"/>
    <p:sldId id="276" r:id="rId34"/>
    <p:sldId id="285" r:id="rId35"/>
    <p:sldId id="266" r:id="rId36"/>
    <p:sldId id="296" r:id="rId37"/>
    <p:sldId id="294" r:id="rId38"/>
    <p:sldId id="295" r:id="rId39"/>
    <p:sldId id="268" r:id="rId40"/>
    <p:sldId id="297" r:id="rId41"/>
    <p:sldId id="278" r:id="rId42"/>
    <p:sldId id="298" r:id="rId43"/>
    <p:sldId id="27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6785F3-5CA3-4188-AD84-EF28C3477BC2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3"/>
            <p14:sldId id="292"/>
            <p14:sldId id="293"/>
            <p14:sldId id="272"/>
            <p14:sldId id="288"/>
            <p14:sldId id="273"/>
            <p14:sldId id="264"/>
            <p14:sldId id="289"/>
            <p14:sldId id="290"/>
            <p14:sldId id="291"/>
            <p14:sldId id="271"/>
            <p14:sldId id="265"/>
            <p14:sldId id="274"/>
            <p14:sldId id="299"/>
            <p14:sldId id="283"/>
            <p14:sldId id="267"/>
            <p14:sldId id="287"/>
            <p14:sldId id="282"/>
            <p14:sldId id="270"/>
            <p14:sldId id="269"/>
            <p14:sldId id="300"/>
            <p14:sldId id="277"/>
            <p14:sldId id="279"/>
            <p14:sldId id="280"/>
            <p14:sldId id="284"/>
            <p14:sldId id="276"/>
            <p14:sldId id="285"/>
            <p14:sldId id="266"/>
            <p14:sldId id="296"/>
            <p14:sldId id="294"/>
            <p14:sldId id="295"/>
            <p14:sldId id="268"/>
            <p14:sldId id="297"/>
            <p14:sldId id="278"/>
            <p14:sldId id="298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yZQPjUT5B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fas.usda.gov/data/coffee-world-markets-and-trade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y-9VTXJlnA" TargetMode="External"/><Relationship Id="rId2" Type="http://schemas.openxmlformats.org/officeDocument/2006/relationships/hyperlink" Target="https://www.youtube.com/playlist?list=PL6gx4Cwl9DGBuKtLgPR_zWYnrwv-Jllp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https://www.youtube.com/embed/sVg8632ZK8g" TargetMode="External"/><Relationship Id="rId1" Type="http://schemas.openxmlformats.org/officeDocument/2006/relationships/video" Target="https://www.youtube.com/embed/TL0OYN-QbaE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Global Coffee Trade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Luke </a:t>
            </a:r>
            <a:r>
              <a:rPr lang="en-US" dirty="0" smtClean="0"/>
              <a:t>Pilon: </a:t>
            </a:r>
            <a:r>
              <a:rPr lang="en-US" dirty="0" smtClean="0"/>
              <a:t>Team Lead and UX Designer</a:t>
            </a:r>
          </a:p>
          <a:p>
            <a:r>
              <a:rPr lang="en-US" dirty="0" smtClean="0"/>
              <a:t>Will </a:t>
            </a:r>
            <a:r>
              <a:rPr lang="en-US" dirty="0" smtClean="0"/>
              <a:t>Pellegrene: </a:t>
            </a:r>
            <a:r>
              <a:rPr lang="en-US" dirty="0" smtClean="0"/>
              <a:t>Front-end and UI Developer</a:t>
            </a:r>
          </a:p>
          <a:p>
            <a:r>
              <a:rPr lang="en-US" dirty="0" smtClean="0"/>
              <a:t>Angie </a:t>
            </a:r>
            <a:r>
              <a:rPr lang="en-US" dirty="0" smtClean="0"/>
              <a:t>Toner: </a:t>
            </a:r>
            <a:r>
              <a:rPr lang="en-US" dirty="0" smtClean="0"/>
              <a:t>Content and Back-end Developer</a:t>
            </a:r>
          </a:p>
        </p:txBody>
      </p:sp>
    </p:spTree>
    <p:extLst>
      <p:ext uri="{BB962C8B-B14F-4D97-AF65-F5344CB8AC3E}">
        <p14:creationId xmlns:p14="http://schemas.microsoft.com/office/powerpoint/2010/main" val="183962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038579"/>
          </a:xfrm>
        </p:spPr>
        <p:txBody>
          <a:bodyPr/>
          <a:lstStyle/>
          <a:p>
            <a:r>
              <a:rPr lang="en-US" dirty="0" smtClean="0"/>
              <a:t>Thematic Color Palette: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22" y="2630311"/>
            <a:ext cx="7778045" cy="3245027"/>
          </a:xfrm>
        </p:spPr>
      </p:pic>
    </p:spTree>
    <p:extLst>
      <p:ext uri="{BB962C8B-B14F-4D97-AF65-F5344CB8AC3E}">
        <p14:creationId xmlns:p14="http://schemas.microsoft.com/office/powerpoint/2010/main" val="113878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Bootstrap: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sz="3600" dirty="0"/>
              <a:t>Perks of Bootstrap</a:t>
            </a:r>
          </a:p>
          <a:p>
            <a:pPr lvl="0"/>
            <a:r>
              <a:rPr lang="en-US" sz="3600" dirty="0"/>
              <a:t>More organized</a:t>
            </a:r>
          </a:p>
          <a:p>
            <a:pPr lvl="0"/>
            <a:r>
              <a:rPr lang="en-US" sz="3600" dirty="0"/>
              <a:t>Saves time on styling</a:t>
            </a:r>
          </a:p>
          <a:p>
            <a:pPr lvl="0"/>
            <a:r>
              <a:rPr lang="en-US" sz="3600" dirty="0"/>
              <a:t>API makes coding more efficient</a:t>
            </a:r>
          </a:p>
          <a:p>
            <a:pPr marL="0" indent="0">
              <a:buNone/>
            </a:pPr>
            <a:r>
              <a:rPr lang="en-US" sz="3600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05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35379"/>
          </a:xfrm>
        </p:spPr>
        <p:txBody>
          <a:bodyPr/>
          <a:lstStyle/>
          <a:p>
            <a:r>
              <a:rPr lang="en-US" dirty="0" smtClean="0"/>
              <a:t>Code Sample: Bootstrap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919111"/>
            <a:ext cx="9601196" cy="4120445"/>
          </a:xfrm>
        </p:spPr>
      </p:pic>
    </p:spTree>
    <p:extLst>
      <p:ext uri="{BB962C8B-B14F-4D97-AF65-F5344CB8AC3E}">
        <p14:creationId xmlns:p14="http://schemas.microsoft.com/office/powerpoint/2010/main" val="3040347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/>
              <a:t>Thoughts</a:t>
            </a:r>
            <a:r>
              <a:rPr lang="en-US" dirty="0" smtClean="0"/>
              <a:t> behind the Design: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pPr lvl="0"/>
            <a:r>
              <a:rPr lang="en-US" sz="3600" dirty="0"/>
              <a:t>Display the data graphs all on one page since the applications focus is solely on displaying data</a:t>
            </a:r>
          </a:p>
          <a:p>
            <a:pPr lvl="0"/>
            <a:r>
              <a:rPr lang="en-US" sz="3600" dirty="0"/>
              <a:t>Color palette is based on the colors of a coffee plant since the subject of the project is coffee agriculture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8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Charting Tools: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 smtClean="0"/>
              <a:t>Chart.js</a:t>
            </a:r>
            <a:r>
              <a:rPr lang="en-US" sz="3600" dirty="0" smtClean="0"/>
              <a:t> used to generate our bar chart and our pie chart.  These graphs explore green bean production and consumption</a:t>
            </a:r>
          </a:p>
          <a:p>
            <a:r>
              <a:rPr lang="en-US" sz="3600" b="1" dirty="0" smtClean="0"/>
              <a:t>Google Charts </a:t>
            </a:r>
            <a:r>
              <a:rPr lang="en-US" sz="3600" dirty="0" smtClean="0"/>
              <a:t>is used in our global map which looks at imports and exports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3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6886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Chart.js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908175"/>
            <a:ext cx="9601196" cy="3967163"/>
          </a:xfrm>
        </p:spPr>
      </p:pic>
    </p:spTree>
    <p:extLst>
      <p:ext uri="{BB962C8B-B14F-4D97-AF65-F5344CB8AC3E}">
        <p14:creationId xmlns:p14="http://schemas.microsoft.com/office/powerpoint/2010/main" val="195481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5305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Chart.js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591733"/>
            <a:ext cx="9601196" cy="4572000"/>
          </a:xfrm>
        </p:spPr>
      </p:pic>
    </p:spTree>
    <p:extLst>
      <p:ext uri="{BB962C8B-B14F-4D97-AF65-F5344CB8AC3E}">
        <p14:creationId xmlns:p14="http://schemas.microsoft.com/office/powerpoint/2010/main" val="1508851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9182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Google Charts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32" y="1873956"/>
            <a:ext cx="9508065" cy="4289777"/>
          </a:xfrm>
        </p:spPr>
      </p:pic>
    </p:spTree>
    <p:extLst>
      <p:ext uri="{BB962C8B-B14F-4D97-AF65-F5344CB8AC3E}">
        <p14:creationId xmlns:p14="http://schemas.microsoft.com/office/powerpoint/2010/main" val="3234126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Logic and Design: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definition: Bubble Sort is a </a:t>
            </a:r>
            <a:r>
              <a:rPr lang="en-US" b="1" dirty="0" smtClean="0"/>
              <a:t>sorting</a:t>
            </a:r>
            <a:r>
              <a:rPr lang="en-US" dirty="0" smtClean="0"/>
              <a:t> </a:t>
            </a:r>
            <a:r>
              <a:rPr lang="en-US" b="1" dirty="0" smtClean="0"/>
              <a:t>algorithm</a:t>
            </a:r>
            <a:r>
              <a:rPr lang="en-US" dirty="0" smtClean="0"/>
              <a:t> in which list elements are arranged in </a:t>
            </a:r>
            <a:r>
              <a:rPr lang="en-US" b="1" dirty="0" smtClean="0"/>
              <a:t>ascending or descending </a:t>
            </a:r>
            <a:r>
              <a:rPr lang="en-US" dirty="0" smtClean="0"/>
              <a:t>order by </a:t>
            </a:r>
            <a:r>
              <a:rPr lang="en-US" b="1" dirty="0" smtClean="0"/>
              <a:t>comparing</a:t>
            </a:r>
            <a:r>
              <a:rPr lang="en-US" dirty="0" smtClean="0"/>
              <a:t> items in pairs and </a:t>
            </a:r>
            <a:r>
              <a:rPr lang="en-US" b="1" dirty="0" smtClean="0"/>
              <a:t>swapping</a:t>
            </a:r>
            <a:r>
              <a:rPr lang="en-US" dirty="0" smtClean="0"/>
              <a:t> them when they are out of order</a:t>
            </a:r>
          </a:p>
          <a:p>
            <a:r>
              <a:rPr lang="en-US" dirty="0" smtClean="0"/>
              <a:t>The algorithm, which is a comparison sort is named for the way smaller or larger elements “</a:t>
            </a:r>
            <a:r>
              <a:rPr lang="en-US" b="1" dirty="0" smtClean="0"/>
              <a:t>bubble</a:t>
            </a:r>
            <a:r>
              <a:rPr lang="en-US" dirty="0" smtClean="0"/>
              <a:t>” to the top of the list.</a:t>
            </a:r>
          </a:p>
          <a:p>
            <a:r>
              <a:rPr lang="en-US" dirty="0" smtClean="0"/>
              <a:t>Simple and slow, sometimes referred to as a “</a:t>
            </a:r>
            <a:r>
              <a:rPr lang="en-US" b="1" dirty="0" smtClean="0"/>
              <a:t>sinking</a:t>
            </a:r>
            <a:r>
              <a:rPr lang="en-US" dirty="0" smtClean="0"/>
              <a:t> </a:t>
            </a:r>
            <a:r>
              <a:rPr lang="en-US" b="1" dirty="0" smtClean="0"/>
              <a:t>sort</a:t>
            </a:r>
            <a:r>
              <a:rPr lang="en-US" dirty="0" smtClean="0"/>
              <a:t>” </a:t>
            </a:r>
          </a:p>
        </p:txBody>
      </p:sp>
    </p:spTree>
    <p:extLst>
      <p:ext uri="{BB962C8B-B14F-4D97-AF65-F5344CB8AC3E}">
        <p14:creationId xmlns:p14="http://schemas.microsoft.com/office/powerpoint/2010/main" val="1001367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80535"/>
          </a:xfrm>
        </p:spPr>
        <p:txBody>
          <a:bodyPr/>
          <a:lstStyle/>
          <a:p>
            <a:r>
              <a:rPr lang="en-US" dirty="0" smtClean="0"/>
              <a:t>Sorting Algorithm: Bubble Sort</a:t>
            </a:r>
            <a:endParaRPr lang="en-US" dirty="0"/>
          </a:p>
        </p:txBody>
      </p:sp>
      <p:pic>
        <p:nvPicPr>
          <p:cNvPr id="4" name="lyZQPjUT5B4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5402" y="1941689"/>
            <a:ext cx="9601196" cy="38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6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Imports, Exports and Consumption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557463"/>
            <a:ext cx="9601196" cy="3317875"/>
          </a:xfrm>
        </p:spPr>
      </p:pic>
    </p:spTree>
    <p:extLst>
      <p:ext uri="{BB962C8B-B14F-4D97-AF65-F5344CB8AC3E}">
        <p14:creationId xmlns:p14="http://schemas.microsoft.com/office/powerpoint/2010/main" val="4151842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Bubble Sort: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Constant is declared to hold an array’s size</a:t>
            </a:r>
          </a:p>
          <a:p>
            <a:r>
              <a:rPr lang="en-US" dirty="0" smtClean="0"/>
              <a:t>An Array is declared to hold data values</a:t>
            </a:r>
          </a:p>
          <a:p>
            <a:r>
              <a:rPr lang="en-US" dirty="0" smtClean="0"/>
              <a:t>Once the condition is met, the sort is complete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3 Main Procedures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Input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Sort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07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32" y="2943750"/>
            <a:ext cx="7795936" cy="2545301"/>
          </a:xfrm>
        </p:spPr>
      </p:pic>
    </p:spTree>
    <p:extLst>
      <p:ext uri="{BB962C8B-B14F-4D97-AF65-F5344CB8AC3E}">
        <p14:creationId xmlns:p14="http://schemas.microsoft.com/office/powerpoint/2010/main" val="4201748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2: Introducing the React </a:t>
            </a:r>
            <a:r>
              <a:rPr lang="en-US" dirty="0"/>
              <a:t>L</a:t>
            </a:r>
            <a:r>
              <a:rPr lang="en-US" dirty="0" smtClean="0"/>
              <a:t>ibrary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483556"/>
            <a:ext cx="9601196" cy="3476977"/>
          </a:xfrm>
        </p:spPr>
      </p:pic>
    </p:spTree>
    <p:extLst>
      <p:ext uri="{BB962C8B-B14F-4D97-AF65-F5344CB8AC3E}">
        <p14:creationId xmlns:p14="http://schemas.microsoft.com/office/powerpoint/2010/main" val="1703563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React: History, Methodology,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React was created by Jordan </a:t>
            </a:r>
            <a:r>
              <a:rPr lang="en-US" dirty="0" err="1" smtClean="0"/>
              <a:t>Walke</a:t>
            </a:r>
            <a:r>
              <a:rPr lang="en-US" dirty="0" smtClean="0"/>
              <a:t>, a software engineer at Facebook in 2011 and further developed with Instagram in 2012.  Initial release, March 15’.</a:t>
            </a:r>
          </a:p>
          <a:p>
            <a:r>
              <a:rPr lang="en-US" dirty="0" smtClean="0"/>
              <a:t>This JavaScript Library is used to develop single-page applications and mobile applications.  </a:t>
            </a:r>
          </a:p>
          <a:p>
            <a:r>
              <a:rPr lang="en-US" dirty="0" smtClean="0"/>
              <a:t>It’s popularity stems from it’s scalability, simplicity and speed.  </a:t>
            </a:r>
          </a:p>
          <a:p>
            <a:r>
              <a:rPr lang="en-US" dirty="0" smtClean="0"/>
              <a:t>It’s primary use is building User Interface.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557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Development Environment: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Nodejs</a:t>
            </a:r>
            <a:r>
              <a:rPr lang="en-US" dirty="0" smtClean="0"/>
              <a:t> is the glue that makes the development environment work, NPM manages dependencies and ties together the steps between JSX and JavaScript</a:t>
            </a:r>
          </a:p>
          <a:p>
            <a:r>
              <a:rPr lang="en-US" dirty="0" smtClean="0"/>
              <a:t>Babel is our JavaScript </a:t>
            </a:r>
            <a:r>
              <a:rPr lang="en-US" dirty="0" err="1" smtClean="0"/>
              <a:t>transpiler</a:t>
            </a:r>
            <a:r>
              <a:rPr lang="en-US" dirty="0" smtClean="0"/>
              <a:t>, this helps us work more consistently with older browsers</a:t>
            </a:r>
          </a:p>
          <a:p>
            <a:r>
              <a:rPr lang="en-US" dirty="0" err="1" smtClean="0"/>
              <a:t>Webpack</a:t>
            </a:r>
            <a:r>
              <a:rPr lang="en-US" dirty="0" smtClean="0"/>
              <a:t> is our module bundler, it bundles all relevant parts of the React library, the JSX and JavaScript into a single file.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90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93421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JSX: when it </a:t>
            </a:r>
            <a:r>
              <a:rPr lang="en-US" dirty="0"/>
              <a:t>reaches our browser, in gets </a:t>
            </a:r>
            <a:r>
              <a:rPr lang="en-US" dirty="0" smtClean="0"/>
              <a:t>turned into </a:t>
            </a:r>
            <a:r>
              <a:rPr lang="en-US" dirty="0"/>
              <a:t>pure JavaScript!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r>
              <a:rPr lang="en-US" sz="7400" dirty="0" smtClean="0"/>
              <a:t>  There are some nit picky rules: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sz="8600" dirty="0" smtClean="0"/>
              <a:t>You can only return a single root node</a:t>
            </a:r>
          </a:p>
          <a:p>
            <a:r>
              <a:rPr lang="en-US" sz="8600" dirty="0" smtClean="0"/>
              <a:t>You cannot specify CSS inline</a:t>
            </a:r>
          </a:p>
          <a:p>
            <a:r>
              <a:rPr lang="en-US" sz="7000" dirty="0" smtClean="0"/>
              <a:t>There are key words, an example: class </a:t>
            </a:r>
            <a:r>
              <a:rPr lang="en-US" sz="7000" dirty="0" smtClean="0">
                <a:sym typeface="Wingdings" panose="05000000000000000000" pitchFamily="2" charset="2"/>
              </a:rPr>
              <a:t> use, </a:t>
            </a:r>
            <a:r>
              <a:rPr lang="en-US" sz="7000" dirty="0" err="1" smtClean="0">
                <a:sym typeface="Wingdings" panose="05000000000000000000" pitchFamily="2" charset="2"/>
              </a:rPr>
              <a:t>className</a:t>
            </a:r>
            <a:endParaRPr lang="en-US" sz="7000" dirty="0" smtClean="0">
              <a:sym typeface="Wingdings" panose="05000000000000000000" pitchFamily="2" charset="2"/>
            </a:endParaRPr>
          </a:p>
          <a:p>
            <a:r>
              <a:rPr lang="en-US" sz="7000" dirty="0" smtClean="0">
                <a:sym typeface="Wingdings" panose="05000000000000000000" pitchFamily="2" charset="2"/>
              </a:rPr>
              <a:t>Comment often and if the comment is connected to a child of a tag, wrap it in </a:t>
            </a:r>
          </a:p>
          <a:p>
            <a:pPr marL="0" indent="0">
              <a:buNone/>
            </a:pPr>
            <a:r>
              <a:rPr lang="en-US" sz="7000" dirty="0">
                <a:sym typeface="Wingdings" panose="05000000000000000000" pitchFamily="2" charset="2"/>
              </a:rPr>
              <a:t>	</a:t>
            </a:r>
            <a:r>
              <a:rPr lang="en-US" sz="7000" dirty="0" smtClean="0">
                <a:sym typeface="Wingdings" panose="05000000000000000000" pitchFamily="2" charset="2"/>
              </a:rPr>
              <a:t>{ /*curly </a:t>
            </a:r>
            <a:r>
              <a:rPr lang="en-US" sz="7000" dirty="0" err="1" smtClean="0">
                <a:sym typeface="Wingdings" panose="05000000000000000000" pitchFamily="2" charset="2"/>
              </a:rPr>
              <a:t>brakets</a:t>
            </a:r>
            <a:r>
              <a:rPr lang="en-US" sz="7000" dirty="0" smtClean="0">
                <a:sym typeface="Wingdings" panose="05000000000000000000" pitchFamily="2" charset="2"/>
              </a:rPr>
              <a:t>*/ } ensuring it is parsed as an expression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75624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Concepts: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way data flow with props (rendering w/o data)</a:t>
            </a:r>
          </a:p>
          <a:p>
            <a:r>
              <a:rPr lang="en-US" dirty="0" smtClean="0"/>
              <a:t>Two way data flow with states (manipulating data)</a:t>
            </a:r>
          </a:p>
          <a:p>
            <a:r>
              <a:rPr lang="en-US" dirty="0" smtClean="0"/>
              <a:t>Component hierarchy </a:t>
            </a:r>
          </a:p>
          <a:p>
            <a:r>
              <a:rPr lang="en-US" dirty="0" smtClean="0"/>
              <a:t>JSX</a:t>
            </a:r>
            <a:endParaRPr lang="en-US" dirty="0"/>
          </a:p>
          <a:p>
            <a:r>
              <a:rPr lang="en-US" dirty="0" smtClean="0"/>
              <a:t>Virtual DOM</a:t>
            </a:r>
          </a:p>
          <a:p>
            <a:r>
              <a:rPr lang="en-US" dirty="0" smtClean="0"/>
              <a:t>Spread Operations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128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Components: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en-US" sz="2600" dirty="0" smtClean="0"/>
          </a:p>
          <a:p>
            <a:r>
              <a:rPr lang="en-US" sz="5100" dirty="0" smtClean="0"/>
              <a:t>Allows for modularization</a:t>
            </a:r>
          </a:p>
          <a:p>
            <a:r>
              <a:rPr lang="en-US" sz="5100" dirty="0" smtClean="0"/>
              <a:t>Chunks of JavaScript that output (via JSX) HTML elements</a:t>
            </a:r>
          </a:p>
          <a:p>
            <a:r>
              <a:rPr lang="en-US" sz="5100" dirty="0" smtClean="0"/>
              <a:t>Components can be combined to create more complex components, they can have children</a:t>
            </a:r>
          </a:p>
          <a:p>
            <a:r>
              <a:rPr lang="en-US" sz="5100" dirty="0" smtClean="0"/>
              <a:t>It eliminates duplicate code</a:t>
            </a:r>
          </a:p>
          <a:p>
            <a:r>
              <a:rPr lang="en-US" sz="5100" dirty="0" smtClean="0"/>
              <a:t>“Box within a box” theory</a:t>
            </a:r>
          </a:p>
          <a:p>
            <a:pPr marL="0" indent="0">
              <a:buNone/>
            </a:pPr>
            <a:endParaRPr lang="en-US" sz="3300" dirty="0" smtClean="0"/>
          </a:p>
          <a:p>
            <a:pPr marL="0" indent="0" algn="just">
              <a:buNone/>
            </a:pPr>
            <a:endParaRPr lang="en-US" sz="4000" i="1" dirty="0" smtClean="0"/>
          </a:p>
          <a:p>
            <a:pPr marL="0" indent="0" algn="just">
              <a:buNone/>
            </a:pPr>
            <a:r>
              <a:rPr lang="en-US" sz="4000" b="1" i="1" dirty="0" smtClean="0"/>
              <a:t>				</a:t>
            </a:r>
            <a:r>
              <a:rPr lang="en-US" sz="5000" b="1" i="1" dirty="0" smtClean="0"/>
              <a:t>Argument </a:t>
            </a:r>
            <a:r>
              <a:rPr lang="en-US" sz="5000" b="1" i="1" dirty="0"/>
              <a:t>is to function as is properties to components..</a:t>
            </a:r>
          </a:p>
        </p:txBody>
      </p:sp>
    </p:spTree>
    <p:extLst>
      <p:ext uri="{BB962C8B-B14F-4D97-AF65-F5344CB8AC3E}">
        <p14:creationId xmlns:p14="http://schemas.microsoft.com/office/powerpoint/2010/main" val="2520658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Component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95" y="2699657"/>
            <a:ext cx="6005233" cy="3052201"/>
          </a:xfrm>
        </p:spPr>
      </p:pic>
    </p:spTree>
    <p:extLst>
      <p:ext uri="{BB962C8B-B14F-4D97-AF65-F5344CB8AC3E}">
        <p14:creationId xmlns:p14="http://schemas.microsoft.com/office/powerpoint/2010/main" val="489343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Transferring Properties: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React enforces a chain of commands where properties have to flow from parent to an immediate child component</a:t>
            </a:r>
          </a:p>
          <a:p>
            <a:r>
              <a:rPr lang="en-US" dirty="0" smtClean="0"/>
              <a:t>No skipping a layer of children</a:t>
            </a:r>
          </a:p>
          <a:p>
            <a:r>
              <a:rPr lang="en-US" dirty="0" smtClean="0"/>
              <a:t>Children cannot send a property back to the parent</a:t>
            </a:r>
          </a:p>
          <a:p>
            <a:r>
              <a:rPr lang="en-US" dirty="0" smtClean="0"/>
              <a:t>All communication moves in one direction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5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Data: United States Department of Agriculture and Foreign Agricultural Service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6417346" cy="33101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looked at imports, exports and consumption of green bean coffee from countries all over the world.  The data was organized in an Excel Spreadsheet and converted into a JSON file. </a:t>
            </a:r>
          </a:p>
          <a:p>
            <a:pPr marL="0" indent="0">
              <a:buNone/>
            </a:pPr>
            <a:r>
              <a:rPr lang="en-US" dirty="0" smtClean="0"/>
              <a:t>Our data was pulled from the USDA Government Site: Last Updated December 2017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>
                <a:hlinkClick r:id="rId2"/>
              </a:rPr>
              <a:t>http://www.fas.usda.gov/data/coffee-world-markets-and-trade</a:t>
            </a:r>
            <a:r>
              <a:rPr lang="en-US" dirty="0"/>
              <a:t>.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338" y="2673531"/>
            <a:ext cx="2906712" cy="2522795"/>
          </a:xfrm>
        </p:spPr>
      </p:pic>
    </p:spTree>
    <p:extLst>
      <p:ext uri="{BB962C8B-B14F-4D97-AF65-F5344CB8AC3E}">
        <p14:creationId xmlns:p14="http://schemas.microsoft.com/office/powerpoint/2010/main" val="3600780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 Operator: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spread operator allows you to unwrap an array into its individual elements.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b="1" dirty="0" err="1" smtClean="0"/>
              <a:t>var</a:t>
            </a:r>
            <a:r>
              <a:rPr lang="en-US" b="1" dirty="0" smtClean="0"/>
              <a:t> items = [“1”, “2”, “3”];</a:t>
            </a:r>
          </a:p>
          <a:p>
            <a:pPr marL="0" indent="0" algn="just">
              <a:buNone/>
            </a:pPr>
            <a:r>
              <a:rPr lang="en-US" b="1" dirty="0"/>
              <a:t>	</a:t>
            </a:r>
            <a:r>
              <a:rPr lang="en-US" b="1" dirty="0" smtClean="0"/>
              <a:t>function </a:t>
            </a:r>
            <a:r>
              <a:rPr lang="en-US" b="1" dirty="0" err="1" smtClean="0"/>
              <a:t>printStuff</a:t>
            </a:r>
            <a:r>
              <a:rPr lang="en-US" b="1" dirty="0" smtClean="0"/>
              <a:t> (a, b, c) {</a:t>
            </a:r>
          </a:p>
          <a:p>
            <a:pPr marL="0" indent="0" algn="just">
              <a:buNone/>
            </a:pPr>
            <a:r>
              <a:rPr lang="en-US" b="1" dirty="0"/>
              <a:t>	</a:t>
            </a:r>
            <a:r>
              <a:rPr lang="en-US" b="1" dirty="0" smtClean="0"/>
              <a:t>	console.log(“Printing: “ + a + “ ” + b + “ “ + c);</a:t>
            </a:r>
          </a:p>
          <a:p>
            <a:pPr algn="just"/>
            <a:r>
              <a:rPr lang="en-US" dirty="0" smtClean="0"/>
              <a:t>Common way of doing this: </a:t>
            </a:r>
          </a:p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en-US" b="1" dirty="0" err="1" smtClean="0"/>
              <a:t>printStuff</a:t>
            </a:r>
            <a:r>
              <a:rPr lang="en-US" b="1" dirty="0" smtClean="0"/>
              <a:t> (items[0], items[1], items[2]);</a:t>
            </a:r>
          </a:p>
          <a:p>
            <a:pPr algn="just"/>
            <a:r>
              <a:rPr lang="en-US" dirty="0" smtClean="0"/>
              <a:t>Or, access each array item individually and pass it in to the </a:t>
            </a:r>
            <a:r>
              <a:rPr lang="en-US" dirty="0" err="1" smtClean="0"/>
              <a:t>printStuff</a:t>
            </a:r>
            <a:r>
              <a:rPr lang="en-US" dirty="0" smtClean="0"/>
              <a:t> function.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b="1" dirty="0" err="1" smtClean="0"/>
              <a:t>printStuff</a:t>
            </a:r>
            <a:r>
              <a:rPr lang="en-US" b="1" dirty="0" smtClean="0"/>
              <a:t>(…items); 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06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on the Spread Operator: </a:t>
            </a:r>
            <a:r>
              <a:rPr lang="en-US" b="1" dirty="0" smtClean="0"/>
              <a:t>&lt;Display {…props}/&gt;</a:t>
            </a:r>
            <a:endParaRPr lang="en-US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 Component: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sz="2200" dirty="0" smtClean="0"/>
              <a:t>	</a:t>
            </a:r>
            <a:r>
              <a:rPr lang="en-US" sz="2200" dirty="0" err="1" smtClean="0"/>
              <a:t>var</a:t>
            </a:r>
            <a:r>
              <a:rPr lang="en-US" sz="2200" dirty="0" smtClean="0"/>
              <a:t> props = {</a:t>
            </a:r>
          </a:p>
          <a:p>
            <a:pPr marL="0" indent="0" algn="just">
              <a:buNone/>
            </a:pPr>
            <a:r>
              <a:rPr lang="en-US" sz="2200" dirty="0"/>
              <a:t>	</a:t>
            </a:r>
            <a:r>
              <a:rPr lang="en-US" sz="2200" dirty="0" smtClean="0"/>
              <a:t>	color: “</a:t>
            </a:r>
            <a:r>
              <a:rPr lang="en-US" sz="2200" dirty="0" err="1" smtClean="0"/>
              <a:t>steeleblue</a:t>
            </a:r>
            <a:r>
              <a:rPr lang="en-US" sz="2200" dirty="0" smtClean="0"/>
              <a:t>”,</a:t>
            </a:r>
          </a:p>
          <a:p>
            <a:pPr marL="0" indent="0" algn="just">
              <a:buNone/>
            </a:pPr>
            <a:r>
              <a:rPr lang="en-US" sz="2200" dirty="0"/>
              <a:t>	</a:t>
            </a:r>
            <a:r>
              <a:rPr lang="en-US" sz="2200" dirty="0" smtClean="0"/>
              <a:t>	</a:t>
            </a:r>
            <a:r>
              <a:rPr lang="en-US" sz="2200" dirty="0" err="1" smtClean="0"/>
              <a:t>num</a:t>
            </a:r>
            <a:r>
              <a:rPr lang="en-US" sz="2200" dirty="0" smtClean="0"/>
              <a:t>: “3.14”,</a:t>
            </a:r>
          </a:p>
          <a:p>
            <a:pPr marL="0" indent="0" algn="just">
              <a:buNone/>
            </a:pPr>
            <a:r>
              <a:rPr lang="en-US" sz="2200" dirty="0"/>
              <a:t>	</a:t>
            </a:r>
            <a:r>
              <a:rPr lang="en-US" sz="2200" dirty="0" smtClean="0"/>
              <a:t>	size: “medium”</a:t>
            </a:r>
          </a:p>
          <a:p>
            <a:pPr marL="0" indent="0" algn="just">
              <a:buNone/>
            </a:pPr>
            <a:r>
              <a:rPr lang="en-US" sz="2200" dirty="0" smtClean="0"/>
              <a:t>	}</a:t>
            </a:r>
            <a:endParaRPr lang="en-US" sz="2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Passing to a child component: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914400" lvl="2" indent="0">
              <a:buNone/>
            </a:pPr>
            <a:endParaRPr lang="en-US" dirty="0" smtClean="0"/>
          </a:p>
          <a:p>
            <a:pPr marL="914400" lvl="2" indent="0">
              <a:buNone/>
            </a:pPr>
            <a:r>
              <a:rPr lang="en-US" sz="2000" dirty="0" smtClean="0"/>
              <a:t>&lt;</a:t>
            </a:r>
            <a:r>
              <a:rPr lang="en-US" sz="2000" dirty="0"/>
              <a:t>Display color={</a:t>
            </a:r>
            <a:r>
              <a:rPr lang="en-US" sz="2000" dirty="0" err="1"/>
              <a:t>this.props.color</a:t>
            </a:r>
            <a:r>
              <a:rPr lang="en-US" sz="2000" dirty="0"/>
              <a:t>}</a:t>
            </a:r>
          </a:p>
          <a:p>
            <a:pPr marL="914400" lvl="2" indent="0">
              <a:buNone/>
            </a:pPr>
            <a:r>
              <a:rPr lang="en-US" sz="2000" dirty="0"/>
              <a:t>	</a:t>
            </a:r>
            <a:r>
              <a:rPr lang="en-US" sz="2000" dirty="0" err="1"/>
              <a:t>num</a:t>
            </a:r>
            <a:r>
              <a:rPr lang="en-US" sz="2000" dirty="0"/>
              <a:t>={</a:t>
            </a:r>
            <a:r>
              <a:rPr lang="en-US" sz="2000" dirty="0" err="1"/>
              <a:t>this.props.num</a:t>
            </a:r>
            <a:r>
              <a:rPr lang="en-US" sz="2000" dirty="0"/>
              <a:t>}</a:t>
            </a:r>
          </a:p>
          <a:p>
            <a:pPr marL="914400" lvl="2" indent="0">
              <a:buNone/>
            </a:pPr>
            <a:r>
              <a:rPr lang="en-US" sz="2000" dirty="0"/>
              <a:t>	size={</a:t>
            </a:r>
            <a:r>
              <a:rPr lang="en-US" sz="2000" dirty="0" err="1"/>
              <a:t>this.props.size</a:t>
            </a:r>
            <a:r>
              <a:rPr lang="en-US" sz="2000" dirty="0"/>
              <a:t>}/&gt;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05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Handling: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React you both specify the event you are listening for and the event handler that will get called, all inside your markup</a:t>
            </a:r>
          </a:p>
          <a:p>
            <a:r>
              <a:rPr lang="en-US" dirty="0" smtClean="0"/>
              <a:t>Events pass arguments that are specific to the type of event you’re dealing with, with React you have a type called </a:t>
            </a:r>
            <a:r>
              <a:rPr lang="en-US" b="1" dirty="0" err="1" smtClean="0"/>
              <a:t>SyntheticEvents</a:t>
            </a:r>
            <a:endParaRPr lang="en-US" b="1" dirty="0" smtClean="0"/>
          </a:p>
          <a:p>
            <a:r>
              <a:rPr lang="en-US" dirty="0" smtClean="0"/>
              <a:t>Each </a:t>
            </a:r>
            <a:r>
              <a:rPr lang="en-US" dirty="0" err="1" smtClean="0"/>
              <a:t>SyntheticEvent</a:t>
            </a:r>
            <a:r>
              <a:rPr lang="en-US" dirty="0" smtClean="0"/>
              <a:t> gets a Property Name and a Type</a:t>
            </a:r>
          </a:p>
          <a:p>
            <a:r>
              <a:rPr lang="en-US" dirty="0" smtClean="0"/>
              <a:t>For further info on Event System documentation: </a:t>
            </a:r>
            <a:r>
              <a:rPr lang="en-US" b="1" dirty="0" smtClean="0"/>
              <a:t>(http://facebook.github.io/react/docs/events.html)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94313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93424"/>
          </a:xfrm>
        </p:spPr>
        <p:txBody>
          <a:bodyPr/>
          <a:lstStyle/>
          <a:p>
            <a:r>
              <a:rPr lang="en-US" dirty="0" smtClean="0"/>
              <a:t>Event Handling and Set State: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862667"/>
            <a:ext cx="9601196" cy="4278490"/>
          </a:xfrm>
        </p:spPr>
      </p:pic>
    </p:spTree>
    <p:extLst>
      <p:ext uri="{BB962C8B-B14F-4D97-AF65-F5344CB8AC3E}">
        <p14:creationId xmlns:p14="http://schemas.microsoft.com/office/powerpoint/2010/main" val="3779034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Component Lifecycle: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600" b="1" dirty="0" smtClean="0"/>
              <a:t>Initial Render</a:t>
            </a:r>
            <a:r>
              <a:rPr lang="en-US" sz="3600" dirty="0" smtClean="0"/>
              <a:t>: </a:t>
            </a:r>
            <a:r>
              <a:rPr lang="en-US" sz="3300" dirty="0" smtClean="0"/>
              <a:t>when your component is about to start its life, it’s off and on it’s way to the DOM.</a:t>
            </a:r>
          </a:p>
          <a:p>
            <a:r>
              <a:rPr lang="en-US" sz="3600" b="1" dirty="0" smtClean="0"/>
              <a:t>State Change</a:t>
            </a:r>
            <a:r>
              <a:rPr lang="en-US" sz="3600" dirty="0" smtClean="0"/>
              <a:t>: </a:t>
            </a:r>
            <a:r>
              <a:rPr lang="en-US" sz="3300" dirty="0" smtClean="0"/>
              <a:t>this helps ensure latest version of itself, when there is state change-the lifecycle methods get called</a:t>
            </a:r>
            <a:r>
              <a:rPr lang="en-US" sz="3600" dirty="0" smtClean="0"/>
              <a:t>.</a:t>
            </a:r>
          </a:p>
          <a:p>
            <a:r>
              <a:rPr lang="en-US" sz="3600" b="1" dirty="0" smtClean="0"/>
              <a:t>Props Change</a:t>
            </a:r>
            <a:r>
              <a:rPr lang="en-US" sz="3600" dirty="0" smtClean="0"/>
              <a:t>: </a:t>
            </a:r>
            <a:r>
              <a:rPr lang="en-US" sz="3300" dirty="0" smtClean="0"/>
              <a:t>most importantly, it returns an argument, an object that holds new prop values.</a:t>
            </a:r>
          </a:p>
          <a:p>
            <a:r>
              <a:rPr lang="en-US" sz="3600" b="1" dirty="0" smtClean="0"/>
              <a:t>Unmount</a:t>
            </a:r>
            <a:r>
              <a:rPr lang="en-US" sz="3600" dirty="0" smtClean="0"/>
              <a:t>: </a:t>
            </a:r>
            <a:r>
              <a:rPr lang="en-US" sz="3300" dirty="0" smtClean="0"/>
              <a:t>removing the component from the DOM</a:t>
            </a:r>
          </a:p>
        </p:txBody>
      </p:sp>
    </p:spTree>
    <p:extLst>
      <p:ext uri="{BB962C8B-B14F-4D97-AF65-F5344CB8AC3E}">
        <p14:creationId xmlns:p14="http://schemas.microsoft.com/office/powerpoint/2010/main" val="306931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482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Initial Render: Methods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2" y="2438400"/>
            <a:ext cx="9804395" cy="3635021"/>
          </a:xfrm>
        </p:spPr>
        <p:txBody>
          <a:bodyPr>
            <a:normAutofit/>
          </a:bodyPr>
          <a:lstStyle/>
          <a:p>
            <a:r>
              <a:rPr lang="en-US" sz="2000" b="1" dirty="0" err="1" smtClean="0"/>
              <a:t>getDefaultProps</a:t>
            </a:r>
            <a:r>
              <a:rPr lang="en-US" sz="2000" dirty="0" smtClean="0"/>
              <a:t>: Specify default with </a:t>
            </a:r>
            <a:r>
              <a:rPr lang="en-US" sz="2000" b="1" dirty="0" err="1" smtClean="0"/>
              <a:t>this.props</a:t>
            </a:r>
            <a:r>
              <a:rPr lang="en-US" sz="2000" dirty="0" smtClean="0"/>
              <a:t>, this is the very first thing to be called, before your component is ever created.</a:t>
            </a:r>
          </a:p>
          <a:p>
            <a:r>
              <a:rPr lang="en-US" sz="2000" b="1" dirty="0" err="1" smtClean="0"/>
              <a:t>getInitialState</a:t>
            </a:r>
            <a:r>
              <a:rPr lang="en-US" sz="2000" dirty="0" smtClean="0"/>
              <a:t>: Specify default value of </a:t>
            </a:r>
            <a:r>
              <a:rPr lang="en-US" sz="2000" b="1" dirty="0" err="1" smtClean="0"/>
              <a:t>this.state</a:t>
            </a:r>
            <a:r>
              <a:rPr lang="en-US" sz="2000" dirty="0" smtClean="0"/>
              <a:t>, again before the component is created.</a:t>
            </a:r>
          </a:p>
          <a:p>
            <a:r>
              <a:rPr lang="en-US" sz="2000" b="1" dirty="0" err="1" smtClean="0"/>
              <a:t>componentWillMount</a:t>
            </a:r>
            <a:r>
              <a:rPr lang="en-US" sz="2000" dirty="0" smtClean="0"/>
              <a:t>: This is the last method to be called before your component gets rendered to the DOM.</a:t>
            </a:r>
          </a:p>
          <a:p>
            <a:r>
              <a:rPr lang="en-US" sz="2000" b="1" dirty="0" smtClean="0"/>
              <a:t>render</a:t>
            </a:r>
            <a:r>
              <a:rPr lang="en-US" sz="2000" dirty="0" smtClean="0"/>
              <a:t>: Every component must have a render call, even if you wish to return a null or false.</a:t>
            </a:r>
          </a:p>
          <a:p>
            <a:r>
              <a:rPr lang="en-US" sz="2000" b="1" dirty="0" err="1" smtClean="0"/>
              <a:t>componentDidMount</a:t>
            </a:r>
            <a:r>
              <a:rPr lang="en-US" sz="2000" dirty="0" smtClean="0"/>
              <a:t>: Your component has been rendered and placed on the DOM.</a:t>
            </a:r>
          </a:p>
          <a:p>
            <a:r>
              <a:rPr lang="en-US" sz="2000" b="1" dirty="0" smtClean="0"/>
              <a:t>With the exception of the Render Method, all of these are only called once</a:t>
            </a:r>
            <a:r>
              <a:rPr lang="en-US" sz="2000" dirty="0" smtClean="0"/>
              <a:t>. 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19356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37959"/>
          </a:xfrm>
        </p:spPr>
        <p:txBody>
          <a:bodyPr/>
          <a:lstStyle/>
          <a:p>
            <a:r>
              <a:rPr lang="en-US" dirty="0" smtClean="0"/>
              <a:t>Initial Render Function: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391" y="2818009"/>
            <a:ext cx="6203218" cy="2796782"/>
          </a:xfrm>
        </p:spPr>
      </p:pic>
    </p:spTree>
    <p:extLst>
      <p:ext uri="{BB962C8B-B14F-4D97-AF65-F5344CB8AC3E}">
        <p14:creationId xmlns:p14="http://schemas.microsoft.com/office/powerpoint/2010/main" val="584324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State Change: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When a state change happens, all the lifecycle methods get called.</a:t>
            </a:r>
          </a:p>
          <a:p>
            <a:r>
              <a:rPr lang="en-US" b="1" dirty="0" err="1" smtClean="0"/>
              <a:t>shouldComponentUpdate</a:t>
            </a:r>
            <a:r>
              <a:rPr lang="en-US" dirty="0" smtClean="0"/>
              <a:t>: This method allows you to control updating. </a:t>
            </a:r>
          </a:p>
          <a:p>
            <a:r>
              <a:rPr lang="en-US" b="1" dirty="0" err="1" smtClean="0"/>
              <a:t>componentWillUpdate</a:t>
            </a:r>
            <a:r>
              <a:rPr lang="en-US" dirty="0" smtClean="0"/>
              <a:t>: This method gets called to update components.</a:t>
            </a:r>
          </a:p>
          <a:p>
            <a:r>
              <a:rPr lang="en-US" b="1" dirty="0"/>
              <a:t>r</a:t>
            </a:r>
            <a:r>
              <a:rPr lang="en-US" b="1" dirty="0" smtClean="0"/>
              <a:t>ender</a:t>
            </a:r>
            <a:r>
              <a:rPr lang="en-US" dirty="0" smtClean="0"/>
              <a:t>: Called to render</a:t>
            </a:r>
          </a:p>
          <a:p>
            <a:r>
              <a:rPr lang="en-US" b="1" dirty="0" err="1" smtClean="0"/>
              <a:t>componentDidUpdate</a:t>
            </a:r>
            <a:r>
              <a:rPr lang="en-US" dirty="0" smtClean="0"/>
              <a:t>: If there is any code to update after render, here’s the place to stash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269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811834"/>
          </a:xfrm>
        </p:spPr>
        <p:txBody>
          <a:bodyPr/>
          <a:lstStyle/>
          <a:p>
            <a:r>
              <a:rPr lang="en-US" dirty="0" smtClean="0"/>
              <a:t>Setting State Change: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99" y="2688458"/>
            <a:ext cx="6713802" cy="3055885"/>
          </a:xfrm>
        </p:spPr>
      </p:pic>
    </p:spTree>
    <p:extLst>
      <p:ext uri="{BB962C8B-B14F-4D97-AF65-F5344CB8AC3E}">
        <p14:creationId xmlns:p14="http://schemas.microsoft.com/office/powerpoint/2010/main" val="555169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Props Change: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Components update when prop values change after it’s been rendered in the DOM.  These will look familiar, we saw this in State Change.</a:t>
            </a:r>
          </a:p>
          <a:p>
            <a:r>
              <a:rPr lang="en-US" b="1" dirty="0" err="1" smtClean="0"/>
              <a:t>componentWillReceiveProps</a:t>
            </a:r>
            <a:r>
              <a:rPr lang="en-US" b="1" dirty="0" smtClean="0"/>
              <a:t>: </a:t>
            </a:r>
          </a:p>
          <a:p>
            <a:r>
              <a:rPr lang="en-US" b="1" dirty="0" err="1" smtClean="0"/>
              <a:t>shouldComponentUpdate</a:t>
            </a:r>
            <a:r>
              <a:rPr lang="en-US" b="1" dirty="0" smtClean="0"/>
              <a:t>:</a:t>
            </a:r>
          </a:p>
          <a:p>
            <a:r>
              <a:rPr lang="en-US" b="1" dirty="0" err="1" smtClean="0"/>
              <a:t>componentWillUpdate</a:t>
            </a:r>
            <a:r>
              <a:rPr lang="en-US" b="1" dirty="0" smtClean="0"/>
              <a:t>:</a:t>
            </a:r>
          </a:p>
          <a:p>
            <a:r>
              <a:rPr lang="en-US" b="1" dirty="0" smtClean="0"/>
              <a:t>render:</a:t>
            </a:r>
          </a:p>
          <a:p>
            <a:r>
              <a:rPr lang="en-US" b="1" dirty="0" err="1" smtClean="0"/>
              <a:t>componentDidUpdate</a:t>
            </a:r>
            <a:r>
              <a:rPr lang="en-US" b="1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8719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Goals and Inspiration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89" y="2557463"/>
            <a:ext cx="9405257" cy="3317875"/>
          </a:xfrm>
        </p:spPr>
      </p:pic>
    </p:spTree>
    <p:extLst>
      <p:ext uri="{BB962C8B-B14F-4D97-AF65-F5344CB8AC3E}">
        <p14:creationId xmlns:p14="http://schemas.microsoft.com/office/powerpoint/2010/main" val="3558286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829251"/>
          </a:xfrm>
        </p:spPr>
        <p:txBody>
          <a:bodyPr/>
          <a:lstStyle/>
          <a:p>
            <a:r>
              <a:rPr lang="en-US" dirty="0" smtClean="0"/>
              <a:t>Passing data and props: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968137"/>
            <a:ext cx="9601196" cy="4058194"/>
          </a:xfrm>
        </p:spPr>
      </p:pic>
    </p:spTree>
    <p:extLst>
      <p:ext uri="{BB962C8B-B14F-4D97-AF65-F5344CB8AC3E}">
        <p14:creationId xmlns:p14="http://schemas.microsoft.com/office/powerpoint/2010/main" val="3205673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401" y="1015999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Unmount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Only one lifecycle method is active when a component is about to be retired, destroyed = removed from the DOM. </a:t>
            </a:r>
          </a:p>
          <a:p>
            <a:r>
              <a:rPr lang="en-US" b="1" dirty="0" err="1" smtClean="0"/>
              <a:t>componentWillUnmount</a:t>
            </a:r>
            <a:r>
              <a:rPr lang="en-US" dirty="0" smtClean="0"/>
              <a:t>: clean up includes,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Remove event listeners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 timers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Ect</a:t>
            </a:r>
            <a:r>
              <a:rPr lang="en-US" dirty="0" smtClean="0"/>
              <a:t>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08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Build, we learn, we grow!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Thank you for your attention and time, </a:t>
            </a:r>
          </a:p>
          <a:p>
            <a:pPr marL="0" indent="0" algn="ctr">
              <a:buNone/>
            </a:pPr>
            <a:r>
              <a:rPr lang="en-US" sz="3600" dirty="0" smtClean="0"/>
              <a:t>we hope this gets you started-</a:t>
            </a:r>
          </a:p>
          <a:p>
            <a:pPr marL="0" indent="0" algn="ctr">
              <a:buNone/>
            </a:pPr>
            <a:r>
              <a:rPr lang="en-US" sz="3600" dirty="0" smtClean="0"/>
              <a:t>Gets you started asking questions and thinking about </a:t>
            </a:r>
          </a:p>
          <a:p>
            <a:pPr marL="0" indent="0" algn="ctr">
              <a:buNone/>
            </a:pPr>
            <a:r>
              <a:rPr lang="en-US" sz="3600" dirty="0" smtClean="0"/>
              <a:t>what you might like to build with React.  </a:t>
            </a:r>
          </a:p>
          <a:p>
            <a:pPr marL="0" indent="0" algn="ctr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3235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Notable Influence: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Learning REACT by </a:t>
            </a:r>
            <a:r>
              <a:rPr lang="en-US" dirty="0" err="1" smtClean="0"/>
              <a:t>Kirupa</a:t>
            </a:r>
            <a:r>
              <a:rPr lang="en-US" dirty="0" smtClean="0"/>
              <a:t> </a:t>
            </a:r>
            <a:r>
              <a:rPr lang="en-US" dirty="0" err="1" smtClean="0"/>
              <a:t>Chinnathambi</a:t>
            </a:r>
            <a:endParaRPr lang="en-US" dirty="0" smtClean="0"/>
          </a:p>
          <a:p>
            <a:r>
              <a:rPr lang="en-US" dirty="0" smtClean="0"/>
              <a:t>Programming Logic and Design, 8</a:t>
            </a:r>
            <a:r>
              <a:rPr lang="en-US" baseline="30000" dirty="0" smtClean="0"/>
              <a:t>th</a:t>
            </a:r>
            <a:r>
              <a:rPr lang="en-US" dirty="0" smtClean="0"/>
              <a:t> Edition by Joyce Farrell</a:t>
            </a:r>
          </a:p>
          <a:p>
            <a:r>
              <a:rPr lang="en-US" u="sng" dirty="0">
                <a:hlinkClick r:id="rId2"/>
              </a:rPr>
              <a:t>https://www.youtube.com/playlist?list=PL6gx4Cwl9DGBuKtLgPR_zWYnrwv-JllpA</a:t>
            </a:r>
            <a:r>
              <a:rPr lang="en-US" dirty="0"/>
              <a:t> </a:t>
            </a:r>
            <a:r>
              <a:rPr lang="en-US" dirty="0" smtClean="0"/>
              <a:t>Getting Started with React</a:t>
            </a:r>
            <a:endParaRPr lang="en-US" dirty="0"/>
          </a:p>
          <a:p>
            <a:r>
              <a:rPr lang="en-US" u="sng" dirty="0">
                <a:hlinkClick r:id="rId3"/>
              </a:rPr>
              <a:t>https://www.youtube.com/watch?v=Ly-9VTXJlnA</a:t>
            </a:r>
            <a:r>
              <a:rPr lang="en-US" dirty="0"/>
              <a:t> </a:t>
            </a:r>
            <a:r>
              <a:rPr lang="en-US" dirty="0" smtClean="0"/>
              <a:t>Charts.JS and React</a:t>
            </a:r>
          </a:p>
          <a:p>
            <a:r>
              <a:rPr lang="en-US" dirty="0" smtClean="0"/>
              <a:t>Wikipedia and YouTube</a:t>
            </a:r>
          </a:p>
        </p:txBody>
      </p:sp>
    </p:spTree>
    <p:extLst>
      <p:ext uri="{BB962C8B-B14F-4D97-AF65-F5344CB8AC3E}">
        <p14:creationId xmlns:p14="http://schemas.microsoft.com/office/powerpoint/2010/main" val="2742827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love coffee and coffee culture! It’s community minded and tech savvy.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Relationships</a:t>
            </a:r>
          </a:p>
          <a:p>
            <a:r>
              <a:rPr lang="en-US" dirty="0" smtClean="0"/>
              <a:t>Story Telling</a:t>
            </a:r>
          </a:p>
          <a:p>
            <a:r>
              <a:rPr lang="en-US" dirty="0" smtClean="0"/>
              <a:t>Local Flavor</a:t>
            </a:r>
          </a:p>
          <a:p>
            <a:r>
              <a:rPr lang="en-US" dirty="0" smtClean="0"/>
              <a:t>Global Village</a:t>
            </a:r>
          </a:p>
          <a:p>
            <a:r>
              <a:rPr lang="en-US" dirty="0" smtClean="0"/>
              <a:t>True Costs and Fair </a:t>
            </a:r>
            <a:r>
              <a:rPr lang="en-US" dirty="0"/>
              <a:t>W</a:t>
            </a:r>
            <a:r>
              <a:rPr lang="en-US" dirty="0" smtClean="0"/>
              <a:t>ages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3" name="Content Placeholder 3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Web Sites</a:t>
            </a:r>
          </a:p>
          <a:p>
            <a:r>
              <a:rPr lang="en-US" dirty="0" smtClean="0"/>
              <a:t>Ecommerce</a:t>
            </a:r>
          </a:p>
          <a:p>
            <a:r>
              <a:rPr lang="en-US" dirty="0" smtClean="0"/>
              <a:t>Social Media </a:t>
            </a:r>
          </a:p>
          <a:p>
            <a:r>
              <a:rPr lang="en-US" dirty="0" smtClean="0"/>
              <a:t>Learning Tools for Professionals and Coffee </a:t>
            </a:r>
            <a:r>
              <a:rPr lang="en-US" dirty="0"/>
              <a:t>E</a:t>
            </a:r>
            <a:r>
              <a:rPr lang="en-US" dirty="0" smtClean="0"/>
              <a:t>nthusiasts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3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98452" y="1095344"/>
            <a:ext cx="9601196" cy="742165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Olympia Coffee Roasting Company, Olympia WA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/>
              <a:t>https://www.olympiacoffee.com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TL0OYN-QbaE"/>
          <p:cNvPicPr>
            <a:picLocks noGrp="1" noRot="1" noChangeAspect="1"/>
          </p:cNvPicPr>
          <p:nvPr>
            <p:ph sz="half"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99822" y="2560320"/>
            <a:ext cx="4459111" cy="3310128"/>
          </a:xfrm>
          <a:prstGeom prst="rect">
            <a:avLst/>
          </a:prstGeom>
        </p:spPr>
      </p:pic>
      <p:pic>
        <p:nvPicPr>
          <p:cNvPr id="14" name="sVg8632ZK8g"/>
          <p:cNvPicPr>
            <a:picLocks noGrp="1" noRot="1" noChangeAspect="1"/>
          </p:cNvPicPr>
          <p:nvPr>
            <p:ph sz="half" idx="2"/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287911" y="2560320"/>
            <a:ext cx="4526845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52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Aesthetic Inspiration: “Look and Feel”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38" y="1598139"/>
            <a:ext cx="5470525" cy="3661722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Organic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Botanical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Modern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Industrial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Process Oriented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2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1: UI Technologies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r>
              <a:rPr lang="en-US" sz="3600" dirty="0" smtClean="0"/>
              <a:t>Framework Used:  Bootstrap</a:t>
            </a:r>
          </a:p>
          <a:p>
            <a:r>
              <a:rPr lang="en-US" sz="3600" dirty="0" smtClean="0"/>
              <a:t>Font Selection: Dafont.com</a:t>
            </a:r>
          </a:p>
          <a:p>
            <a:r>
              <a:rPr lang="en-US" sz="3600" dirty="0" smtClean="0"/>
              <a:t>Color Palette made on Colorhex.com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3048000" y="28288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863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993424"/>
          </a:xfrm>
        </p:spPr>
        <p:txBody>
          <a:bodyPr/>
          <a:lstStyle/>
          <a:p>
            <a:r>
              <a:rPr lang="en-US" dirty="0" smtClean="0"/>
              <a:t>Font Selection: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43" y="2562578"/>
            <a:ext cx="3025423" cy="3386665"/>
          </a:xfrm>
        </p:spPr>
      </p:pic>
    </p:spTree>
    <p:extLst>
      <p:ext uri="{BB962C8B-B14F-4D97-AF65-F5344CB8AC3E}">
        <p14:creationId xmlns:p14="http://schemas.microsoft.com/office/powerpoint/2010/main" val="35771329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5491</TotalTime>
  <Words>1188</Words>
  <Application>Microsoft Office PowerPoint</Application>
  <PresentationFormat>Widescreen</PresentationFormat>
  <Paragraphs>185</Paragraphs>
  <Slides>43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Garamond</vt:lpstr>
      <vt:lpstr>Wingdings</vt:lpstr>
      <vt:lpstr>Organic</vt:lpstr>
      <vt:lpstr>The Global Coffee Trade</vt:lpstr>
      <vt:lpstr>Imports, Exports and Consumption </vt:lpstr>
      <vt:lpstr>Data: United States Department of Agriculture and Foreign Agricultural Service</vt:lpstr>
      <vt:lpstr>Site Goals and Inspiration</vt:lpstr>
      <vt:lpstr>We love coffee and coffee culture! It’s community minded and tech savvy.</vt:lpstr>
      <vt:lpstr>Olympia Coffee Roasting Company, Olympia WA.  https://www.olympiacoffee.com </vt:lpstr>
      <vt:lpstr>Aesthetic Inspiration: “Look and Feel” </vt:lpstr>
      <vt:lpstr>Phase 1: UI Technologies</vt:lpstr>
      <vt:lpstr>Font Selection:</vt:lpstr>
      <vt:lpstr>Thematic Color Palette: </vt:lpstr>
      <vt:lpstr>Working with Bootstrap:</vt:lpstr>
      <vt:lpstr>Code Sample: Bootstrap</vt:lpstr>
      <vt:lpstr>Thoughts behind the Design: </vt:lpstr>
      <vt:lpstr>Charting Tools:</vt:lpstr>
      <vt:lpstr>Chart.js</vt:lpstr>
      <vt:lpstr>Chart.js</vt:lpstr>
      <vt:lpstr> Google Charts  </vt:lpstr>
      <vt:lpstr>Programming Logic and Design:</vt:lpstr>
      <vt:lpstr>Sorting Algorithm: Bubble Sort</vt:lpstr>
      <vt:lpstr>Understanding Bubble Sort:</vt:lpstr>
      <vt:lpstr>Bubble Sort Code</vt:lpstr>
      <vt:lpstr>Phase 2: Introducing the React Library</vt:lpstr>
      <vt:lpstr>React: History, Methodology, Benefits</vt:lpstr>
      <vt:lpstr>React Development Environment:</vt:lpstr>
      <vt:lpstr>JSX: when it reaches our browser, in gets turned into pure JavaScript! </vt:lpstr>
      <vt:lpstr>React Concepts:</vt:lpstr>
      <vt:lpstr>Web Components:</vt:lpstr>
      <vt:lpstr>Web Component Example</vt:lpstr>
      <vt:lpstr>Transferring Properties:</vt:lpstr>
      <vt:lpstr>Spread Operator:</vt:lpstr>
      <vt:lpstr>More on the Spread Operator: &lt;Display {…props}/&gt;</vt:lpstr>
      <vt:lpstr>Event Handling:</vt:lpstr>
      <vt:lpstr>Event Handling and Set State:</vt:lpstr>
      <vt:lpstr>The Component Lifecycle:</vt:lpstr>
      <vt:lpstr> Initial Render: Methods </vt:lpstr>
      <vt:lpstr>Initial Render Function:</vt:lpstr>
      <vt:lpstr>  State Change:  </vt:lpstr>
      <vt:lpstr>Setting State Change:</vt:lpstr>
      <vt:lpstr> Props Change: </vt:lpstr>
      <vt:lpstr>Passing data and props:</vt:lpstr>
      <vt:lpstr> Unmount  </vt:lpstr>
      <vt:lpstr>We Build, we learn, we grow!</vt:lpstr>
      <vt:lpstr>Notable Influence:</vt:lpstr>
    </vt:vector>
  </TitlesOfParts>
  <Company>Dunwoody College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Global Coffee Trade</dc:title>
  <dc:creator>Toner, Angie Ann</dc:creator>
  <cp:lastModifiedBy>Pilon, Luke Vincent</cp:lastModifiedBy>
  <cp:revision>101</cp:revision>
  <dcterms:created xsi:type="dcterms:W3CDTF">2018-05-07T22:11:19Z</dcterms:created>
  <dcterms:modified xsi:type="dcterms:W3CDTF">2018-05-12T02:47:34Z</dcterms:modified>
</cp:coreProperties>
</file>